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
</Relationships>
</file>

<file path=ppt/media/image1.jpeg>
</file>

<file path=ppt/media/image2.jpe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57120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638040" y="91440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5040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57120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638040" y="3015720"/>
            <a:ext cx="292068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504000" y="82080"/>
            <a:ext cx="9071640" cy="3345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152680" y="301572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400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152680" y="914400"/>
            <a:ext cx="442692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04000" y="3015720"/>
            <a:ext cx="90716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200" spc="-1" strike="noStrike">
              <a:latin typeface="Frutiger Next LT W1G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504000" y="914400"/>
            <a:ext cx="9071640" cy="402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Click to edit the outline text format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Second Outline Level</a:t>
            </a:r>
            <a:endParaRPr b="0" lang="en-US" sz="1800" spc="-1" strike="noStrike">
              <a:latin typeface="Frutiger Next LT W1G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Third Outline Level</a:t>
            </a:r>
            <a:endParaRPr b="0" lang="en-US" sz="1800" spc="-1" strike="noStrike">
              <a:latin typeface="Frutiger Next LT W1G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Fourth Outline Level</a:t>
            </a:r>
            <a:endParaRPr b="0" lang="en-US" sz="1800" spc="-1" strike="noStrike">
              <a:latin typeface="Frutiger Next LT W1G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Fifth Outline Level</a:t>
            </a:r>
            <a:endParaRPr b="0" lang="en-US" sz="1800" spc="-1" strike="noStrike">
              <a:latin typeface="Frutiger Next LT W1G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Sixth Outline Level</a:t>
            </a:r>
            <a:endParaRPr b="0" lang="en-US" sz="1800" spc="-1" strike="noStrike">
              <a:latin typeface="Frutiger Next LT W1G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Frutiger Next LT W1G"/>
              </a:rPr>
              <a:t>Seventh Outline Level</a:t>
            </a:r>
            <a:endParaRPr b="0" lang="en-US" sz="1800" spc="-1" strike="noStrike">
              <a:latin typeface="Frutiger Next LT W1G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504000" y="82080"/>
            <a:ext cx="9071640" cy="72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Click to edit the title text format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7EE2AB2E-AA2D-4BD1-A2DC-B349CC61A1B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8208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r"/>
            <a:fld id="{117AA66B-0EA1-430C-8A92-FED5D86473D7}" type="slidenum">
              <a:rPr b="1" lang="en-US" sz="1600" spc="-1" strike="noStrike">
                <a:latin typeface="Frutiger Next LT W1G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6" name="CustomShape 7"/>
          <p:cNvSpPr/>
          <p:nvPr/>
        </p:nvSpPr>
        <p:spPr>
          <a:xfrm>
            <a:off x="8229600" y="5760720"/>
            <a:ext cx="1792800" cy="12247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8703360" y="5907600"/>
            <a:ext cx="914400" cy="91440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5400" spc="-1" strike="noStrike">
                <a:latin typeface="Frutiger Next LT W1G Medium"/>
              </a:rPr>
              <a:t>Einführung in die Fotografie</a:t>
            </a:r>
            <a:endParaRPr b="0" lang="en-US" sz="5400" spc="-1" strike="noStrike">
              <a:latin typeface="Frutiger Next LT W1G Medium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Belichtung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Belichtungskompensation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Automatik der Kamera versucht, ein möglichst “durchschnittlich helles” Bild zu erzeugen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 bestimmten Szenen (z.B. Schnee, Konzerte) ist dies nicht gewünscht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Belichtungskompensation passt “Zielhelligkeit” der Kamera an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Einstellbar in allen Modi außer </a:t>
            </a:r>
            <a:r>
              <a:rPr b="1" lang="en-US" sz="2200" spc="-1" strike="noStrike">
                <a:latin typeface="Frutiger Next LT W1G"/>
              </a:rPr>
              <a:t>‘M’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1188720" y="2967840"/>
            <a:ext cx="3017520" cy="15544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Bild von Schnee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unterbelichtet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CustomShape 4"/>
          <p:cNvSpPr/>
          <p:nvPr/>
        </p:nvSpPr>
        <p:spPr>
          <a:xfrm>
            <a:off x="1188720" y="4572000"/>
            <a:ext cx="3017520" cy="9144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Histogramm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4297680" y="2967840"/>
            <a:ext cx="3017520" cy="15544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Bild von Schnee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Korrekt belichtet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CustomShape 6"/>
          <p:cNvSpPr/>
          <p:nvPr/>
        </p:nvSpPr>
        <p:spPr>
          <a:xfrm>
            <a:off x="4297680" y="4572000"/>
            <a:ext cx="3017520" cy="9144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Histogramm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Belichtung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Begrenzter Dynamikumfang des Sensors/Films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Wird zu viel/zu wenig Licht eingefangen → Über-/Unterbelichtung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40080" y="1828800"/>
            <a:ext cx="244332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Unterbelichtet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640080" y="3931920"/>
            <a:ext cx="2443320" cy="9144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Histogramm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CustomShape 5"/>
          <p:cNvSpPr/>
          <p:nvPr/>
        </p:nvSpPr>
        <p:spPr>
          <a:xfrm>
            <a:off x="3167640" y="1828800"/>
            <a:ext cx="244296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Korrekt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" name="CustomShape 6"/>
          <p:cNvSpPr/>
          <p:nvPr/>
        </p:nvSpPr>
        <p:spPr>
          <a:xfrm>
            <a:off x="3167640" y="3931920"/>
            <a:ext cx="2442960" cy="9144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Histogramm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" name="CustomShape 7"/>
          <p:cNvSpPr/>
          <p:nvPr/>
        </p:nvSpPr>
        <p:spPr>
          <a:xfrm>
            <a:off x="5694840" y="1828800"/>
            <a:ext cx="244332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Überbelichtet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" name="CustomShape 8"/>
          <p:cNvSpPr/>
          <p:nvPr/>
        </p:nvSpPr>
        <p:spPr>
          <a:xfrm>
            <a:off x="5694840" y="3931920"/>
            <a:ext cx="2443320" cy="9144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Histogramm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Dynamikumfang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55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Bereich zwischen dunkelster und hellster wahrnehmbarer Helligkeit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Menschliches Auge passt sich durch Adaption an Umgebungshelligkeit an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Kamera muss über manuelle oder automatische Einstellungen angepasst werden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Gemessen in Belichtungsstufen (Stops)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Logarithmische Skala: Eine Stufe höher = doppelte Helligkeit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56" name="CustomShape 3"/>
          <p:cNvSpPr/>
          <p:nvPr/>
        </p:nvSpPr>
        <p:spPr>
          <a:xfrm>
            <a:off x="1005840" y="1554480"/>
            <a:ext cx="7863840" cy="6400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ffffff"/>
              </a:gs>
            </a:gsLst>
            <a:lin ang="3600000"/>
          </a:gra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Belichtung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504000" y="914400"/>
            <a:ext cx="64454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Menge des eingefangenen Lichts wird über Belichtungszeit und Blendenöffnung gesteuert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Dritter Parameter: Empfindlichkeit des Sensors/Films (ISO-Wert)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Beispiele: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Doppelte Belichtungszeit → doppelte Helligkeit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Doppelte Lichtmenge → doppelte Helligkeit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Doppelte Empfindlichkeit → doppelte Helligkeit</a:t>
            </a:r>
            <a:endParaRPr b="0" lang="en-US" sz="1800" spc="-1" strike="noStrike">
              <a:latin typeface="Frutiger Next LT W1G"/>
            </a:endParaRPr>
          </a:p>
        </p:txBody>
      </p:sp>
      <p:grpSp>
        <p:nvGrpSpPr>
          <p:cNvPr id="59" name="Group 3"/>
          <p:cNvGrpSpPr/>
          <p:nvPr/>
        </p:nvGrpSpPr>
        <p:grpSpPr>
          <a:xfrm>
            <a:off x="6180840" y="461880"/>
            <a:ext cx="3711240" cy="3297960"/>
            <a:chOff x="6180840" y="461880"/>
            <a:chExt cx="3711240" cy="3297960"/>
          </a:xfrm>
        </p:grpSpPr>
        <p:sp>
          <p:nvSpPr>
            <p:cNvPr id="60" name="TextShape 4"/>
            <p:cNvSpPr txBox="1"/>
            <p:nvPr/>
          </p:nvSpPr>
          <p:spPr>
            <a:xfrm>
              <a:off x="7644960" y="3413520"/>
              <a:ext cx="118872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800" spc="-1" strike="noStrike">
                  <a:latin typeface="Frutiger Next LT W1G"/>
                </a:rPr>
                <a:t>Blende</a:t>
              </a:r>
              <a:endParaRPr b="1" lang="en-US" sz="1800" spc="-1" strike="noStrike">
                <a:latin typeface="Frutiger Next LT W1G"/>
              </a:endParaRPr>
            </a:p>
          </p:txBody>
        </p:sp>
        <p:sp>
          <p:nvSpPr>
            <p:cNvPr id="61" name="TextShape 5"/>
            <p:cNvSpPr txBox="1"/>
            <p:nvPr/>
          </p:nvSpPr>
          <p:spPr>
            <a:xfrm rot="3444000">
              <a:off x="8669160" y="1443960"/>
              <a:ext cx="118872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800" spc="-1" strike="noStrike">
                  <a:latin typeface="Frutiger Next LT W1G"/>
                </a:rPr>
                <a:t>ISO</a:t>
              </a:r>
              <a:endParaRPr b="1" lang="en-US" sz="1800" spc="-1" strike="noStrike">
                <a:latin typeface="Frutiger Next LT W1G"/>
              </a:endParaRPr>
            </a:p>
          </p:txBody>
        </p:sp>
        <p:sp>
          <p:nvSpPr>
            <p:cNvPr id="62" name="TextShape 6"/>
            <p:cNvSpPr txBox="1"/>
            <p:nvPr/>
          </p:nvSpPr>
          <p:spPr>
            <a:xfrm rot="18173400">
              <a:off x="5892840" y="1362960"/>
              <a:ext cx="201168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1" lang="en-US" sz="1800" spc="-1" strike="noStrike">
                  <a:latin typeface="Frutiger Next LT W1G"/>
                </a:rPr>
                <a:t>Belichtungszeit</a:t>
              </a:r>
              <a:endParaRPr b="1" lang="en-US" sz="1800" spc="-1" strike="noStrike">
                <a:latin typeface="Frutiger Next LT W1G"/>
              </a:endParaRPr>
            </a:p>
          </p:txBody>
        </p:sp>
        <p:sp>
          <p:nvSpPr>
            <p:cNvPr id="63" name="CustomShape 7"/>
            <p:cNvSpPr/>
            <p:nvPr/>
          </p:nvSpPr>
          <p:spPr>
            <a:xfrm>
              <a:off x="6949440" y="2931120"/>
              <a:ext cx="2468880" cy="274320"/>
            </a:xfrm>
            <a:prstGeom prst="rect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000000"/>
                </a:gs>
              </a:gsLst>
              <a:lin ang="0"/>
            </a:gra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8"/>
            <p:cNvSpPr/>
            <p:nvPr/>
          </p:nvSpPr>
          <p:spPr>
            <a:xfrm rot="7376400">
              <a:off x="6273720" y="1740240"/>
              <a:ext cx="2309040" cy="274320"/>
            </a:xfrm>
            <a:prstGeom prst="rect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000000"/>
                </a:gs>
              </a:gsLst>
              <a:lin ang="10800000"/>
            </a:gra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9"/>
            <p:cNvSpPr/>
            <p:nvPr/>
          </p:nvSpPr>
          <p:spPr>
            <a:xfrm flipH="1" rot="14223600">
              <a:off x="7772040" y="1739160"/>
              <a:ext cx="2309040" cy="273960"/>
            </a:xfrm>
            <a:prstGeom prst="rect">
              <a:avLst/>
            </a:prstGeom>
            <a:gradFill rotWithShape="0">
              <a:gsLst>
                <a:gs pos="0">
                  <a:srgbClr val="ffffff"/>
                </a:gs>
                <a:gs pos="100000">
                  <a:srgbClr val="000000"/>
                </a:gs>
              </a:gsLst>
              <a:lin ang="10800000"/>
            </a:gra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10"/>
            <p:cNvSpPr/>
            <p:nvPr/>
          </p:nvSpPr>
          <p:spPr>
            <a:xfrm>
              <a:off x="6949440" y="1005840"/>
              <a:ext cx="2468880" cy="1920240"/>
            </a:xfrm>
            <a:custGeom>
              <a:avLst/>
              <a:gdLst/>
              <a:ahLst/>
              <a:rect l="0" t="0" r="r" b="b"/>
              <a:pathLst>
                <a:path w="6859" h="5336">
                  <a:moveTo>
                    <a:pt x="3429" y="0"/>
                  </a:moveTo>
                  <a:lnTo>
                    <a:pt x="6858" y="5335"/>
                  </a:lnTo>
                  <a:lnTo>
                    <a:pt x="0" y="5335"/>
                  </a:lnTo>
                  <a:lnTo>
                    <a:pt x="3429" y="0"/>
                  </a:lnTo>
                </a:path>
              </a:pathLst>
            </a:custGeom>
            <a:solidFill>
              <a:srgbClr val="ffffff"/>
            </a:solidFill>
            <a:ln w="7632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TextShape 11"/>
            <p:cNvSpPr txBox="1"/>
            <p:nvPr/>
          </p:nvSpPr>
          <p:spPr>
            <a:xfrm>
              <a:off x="6841440" y="320544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1.4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68" name="TextShape 12"/>
            <p:cNvSpPr txBox="1"/>
            <p:nvPr/>
          </p:nvSpPr>
          <p:spPr>
            <a:xfrm>
              <a:off x="7237440" y="320580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2.0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69" name="TextShape 13"/>
            <p:cNvSpPr txBox="1"/>
            <p:nvPr/>
          </p:nvSpPr>
          <p:spPr>
            <a:xfrm>
              <a:off x="7597440" y="320616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2.8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70" name="TextShape 14"/>
            <p:cNvSpPr txBox="1"/>
            <p:nvPr/>
          </p:nvSpPr>
          <p:spPr>
            <a:xfrm>
              <a:off x="7957440" y="320652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4.0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71" name="TextShape 15"/>
            <p:cNvSpPr txBox="1"/>
            <p:nvPr/>
          </p:nvSpPr>
          <p:spPr>
            <a:xfrm>
              <a:off x="8317440" y="320688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5.6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72" name="TextShape 16"/>
            <p:cNvSpPr txBox="1"/>
            <p:nvPr/>
          </p:nvSpPr>
          <p:spPr>
            <a:xfrm>
              <a:off x="8677440" y="3207240"/>
              <a:ext cx="457200" cy="243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8.0</a:t>
              </a:r>
              <a:endParaRPr b="0" lang="en-US" sz="1200" spc="-1" strike="noStrike">
                <a:latin typeface="Frutiger Next LT W1G"/>
              </a:endParaRPr>
            </a:p>
          </p:txBody>
        </p:sp>
        <p:sp>
          <p:nvSpPr>
            <p:cNvPr id="73" name="TextShape 17"/>
            <p:cNvSpPr txBox="1"/>
            <p:nvPr/>
          </p:nvSpPr>
          <p:spPr>
            <a:xfrm>
              <a:off x="9037440" y="3207600"/>
              <a:ext cx="488880" cy="2671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noAutofit/>
            </a:bodyPr>
            <a:p>
              <a:pPr algn="ctr"/>
              <a:r>
                <a:rPr b="0" lang="en-US" sz="1200" spc="-1" strike="noStrike">
                  <a:latin typeface="Frutiger Next LT W1G"/>
                </a:rPr>
                <a:t>11.0</a:t>
              </a:r>
              <a:endParaRPr b="0" lang="en-US" sz="1200" spc="-1" strike="noStrike">
                <a:latin typeface="Frutiger Next LT W1G"/>
              </a:endParaRPr>
            </a:p>
          </p:txBody>
        </p:sp>
        <p:grpSp>
          <p:nvGrpSpPr>
            <p:cNvPr id="74" name="Group 18"/>
            <p:cNvGrpSpPr/>
            <p:nvPr/>
          </p:nvGrpSpPr>
          <p:grpSpPr>
            <a:xfrm>
              <a:off x="6180840" y="461880"/>
              <a:ext cx="1763640" cy="2532600"/>
              <a:chOff x="6180840" y="461880"/>
              <a:chExt cx="1763640" cy="2532600"/>
            </a:xfrm>
          </p:grpSpPr>
          <p:sp>
            <p:nvSpPr>
              <p:cNvPr id="75" name="TextShape 19"/>
              <p:cNvSpPr txBox="1"/>
              <p:nvPr/>
            </p:nvSpPr>
            <p:spPr>
              <a:xfrm rot="18179400">
                <a:off x="6200640" y="2420640"/>
                <a:ext cx="640080" cy="3956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1/1000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76" name="TextShape 20"/>
              <p:cNvSpPr txBox="1"/>
              <p:nvPr/>
            </p:nvSpPr>
            <p:spPr>
              <a:xfrm rot="18179400">
                <a:off x="6472440" y="2316240"/>
                <a:ext cx="57888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1/500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77" name="TextShape 21"/>
              <p:cNvSpPr txBox="1"/>
              <p:nvPr/>
            </p:nvSpPr>
            <p:spPr>
              <a:xfrm rot="18179400">
                <a:off x="6463800" y="2004840"/>
                <a:ext cx="57312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1/250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78" name="TextShape 22"/>
              <p:cNvSpPr txBox="1"/>
              <p:nvPr/>
            </p:nvSpPr>
            <p:spPr>
              <a:xfrm rot="18179400">
                <a:off x="6747480" y="1893600"/>
                <a:ext cx="57888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1/125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79" name="TextShape 23"/>
              <p:cNvSpPr txBox="1"/>
              <p:nvPr/>
            </p:nvSpPr>
            <p:spPr>
              <a:xfrm rot="18179400">
                <a:off x="6719040" y="1612440"/>
                <a:ext cx="57312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1/60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0" name="TextShape 24"/>
              <p:cNvSpPr txBox="1"/>
              <p:nvPr/>
            </p:nvSpPr>
            <p:spPr>
              <a:xfrm rot="18179400">
                <a:off x="6982920" y="1531800"/>
                <a:ext cx="57888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1/30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1" name="TextShape 25"/>
              <p:cNvSpPr txBox="1"/>
              <p:nvPr/>
            </p:nvSpPr>
            <p:spPr>
              <a:xfrm rot="18179400">
                <a:off x="6935040" y="1280520"/>
                <a:ext cx="57312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1/15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2" name="TextShape 26"/>
              <p:cNvSpPr txBox="1"/>
              <p:nvPr/>
            </p:nvSpPr>
            <p:spPr>
              <a:xfrm rot="18179400">
                <a:off x="7179480" y="1229760"/>
                <a:ext cx="57888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1/8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3" name="TextShape 27"/>
              <p:cNvSpPr txBox="1"/>
              <p:nvPr/>
            </p:nvSpPr>
            <p:spPr>
              <a:xfrm rot="18179400">
                <a:off x="7150680" y="948600"/>
                <a:ext cx="57312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1/4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4" name="TextShape 28"/>
              <p:cNvSpPr txBox="1"/>
              <p:nvPr/>
            </p:nvSpPr>
            <p:spPr>
              <a:xfrm rot="18179400">
                <a:off x="7395120" y="897840"/>
                <a:ext cx="57888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1/2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5" name="TextShape 29"/>
              <p:cNvSpPr txBox="1"/>
              <p:nvPr/>
            </p:nvSpPr>
            <p:spPr>
              <a:xfrm rot="18179400">
                <a:off x="7346880" y="646560"/>
                <a:ext cx="57312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1”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</p:grpSp>
        <p:grpSp>
          <p:nvGrpSpPr>
            <p:cNvPr id="86" name="Group 30"/>
            <p:cNvGrpSpPr/>
            <p:nvPr/>
          </p:nvGrpSpPr>
          <p:grpSpPr>
            <a:xfrm>
              <a:off x="8340480" y="659520"/>
              <a:ext cx="1551600" cy="2185560"/>
              <a:chOff x="8340480" y="659520"/>
              <a:chExt cx="1551600" cy="2185560"/>
            </a:xfrm>
          </p:grpSpPr>
          <p:sp>
            <p:nvSpPr>
              <p:cNvPr id="87" name="TextShape 31"/>
              <p:cNvSpPr txBox="1"/>
              <p:nvPr/>
            </p:nvSpPr>
            <p:spPr>
              <a:xfrm rot="3387600">
                <a:off x="8339400" y="795600"/>
                <a:ext cx="45720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8" name="TextShape 32"/>
              <p:cNvSpPr txBox="1"/>
              <p:nvPr/>
            </p:nvSpPr>
            <p:spPr>
              <a:xfrm rot="3387600">
                <a:off x="8557920" y="1126080"/>
                <a:ext cx="45720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200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89" name="TextShape 33"/>
              <p:cNvSpPr txBox="1"/>
              <p:nvPr/>
            </p:nvSpPr>
            <p:spPr>
              <a:xfrm rot="3387600">
                <a:off x="8756640" y="1426320"/>
                <a:ext cx="45720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400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90" name="TextShape 34"/>
              <p:cNvSpPr txBox="1"/>
              <p:nvPr/>
            </p:nvSpPr>
            <p:spPr>
              <a:xfrm rot="3387600">
                <a:off x="8955360" y="1726560"/>
                <a:ext cx="457200" cy="24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800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91" name="TextShape 35"/>
              <p:cNvSpPr txBox="1"/>
              <p:nvPr/>
            </p:nvSpPr>
            <p:spPr>
              <a:xfrm rot="3387600">
                <a:off x="9126000" y="2053800"/>
                <a:ext cx="535680" cy="2678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1600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  <p:sp>
            <p:nvSpPr>
              <p:cNvPr id="92" name="TextShape 36"/>
              <p:cNvSpPr txBox="1"/>
              <p:nvPr/>
            </p:nvSpPr>
            <p:spPr>
              <a:xfrm rot="3387600">
                <a:off x="9364680" y="2413800"/>
                <a:ext cx="535680" cy="2678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rIns="90000" tIns="45000" bIns="45000">
                <a:noAutofit/>
              </a:bodyPr>
              <a:p>
                <a:pPr algn="ctr"/>
                <a:r>
                  <a:rPr b="0" lang="en-US" sz="1200" spc="-1" strike="noStrike">
                    <a:latin typeface="Frutiger Next LT W1G"/>
                  </a:rPr>
                  <a:t>3200</a:t>
                </a:r>
                <a:endParaRPr b="0" lang="en-US" sz="1200" spc="-1" strike="noStrike">
                  <a:latin typeface="Frutiger Next LT W1G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Belichtungszeit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Zeitspanne, in der der Verschluss der Kamera geöffnet ist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Angabe in Sekundenbruchteilen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Beeinflusst neben Helligkeit auch Darstellung von Bewegung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Kurze Belichtungszeit: Bewegung wird eingefroren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Lange Belichtungszeit: Bewegung führt zu Verwischen (Bewegungsunschärfe)</a:t>
            </a:r>
            <a:endParaRPr b="0" lang="en-US" sz="1800" spc="-1" strike="noStrike">
              <a:latin typeface="Frutiger Next LT W1G"/>
            </a:endParaRPr>
          </a:p>
        </p:txBody>
      </p:sp>
      <p:sp>
        <p:nvSpPr>
          <p:cNvPr id="95" name="CustomShape 3"/>
          <p:cNvSpPr/>
          <p:nvPr/>
        </p:nvSpPr>
        <p:spPr>
          <a:xfrm>
            <a:off x="5428080" y="3108960"/>
            <a:ext cx="237744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Verwackeltes Bild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96" name="Group 4"/>
          <p:cNvGrpSpPr/>
          <p:nvPr/>
        </p:nvGrpSpPr>
        <p:grpSpPr>
          <a:xfrm>
            <a:off x="1119600" y="3017520"/>
            <a:ext cx="3723480" cy="2480400"/>
            <a:chOff x="1119600" y="3017520"/>
            <a:chExt cx="3723480" cy="2480400"/>
          </a:xfrm>
        </p:grpSpPr>
        <p:pic>
          <p:nvPicPr>
            <p:cNvPr id="97" name="" descr=""/>
            <p:cNvPicPr/>
            <p:nvPr/>
          </p:nvPicPr>
          <p:blipFill>
            <a:blip r:embed="rId1"/>
            <a:stretch/>
          </p:blipFill>
          <p:spPr>
            <a:xfrm>
              <a:off x="1119600" y="3017520"/>
              <a:ext cx="3723480" cy="24804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8" name="" descr=""/>
            <p:cNvPicPr/>
            <p:nvPr/>
          </p:nvPicPr>
          <p:blipFill>
            <a:blip r:embed="rId2"/>
            <a:srcRect l="0" t="0" r="50326" b="0"/>
            <a:stretch/>
          </p:blipFill>
          <p:spPr>
            <a:xfrm>
              <a:off x="1119600" y="3017520"/>
              <a:ext cx="1848600" cy="2480400"/>
            </a:xfrm>
            <a:prstGeom prst="rect">
              <a:avLst/>
            </a:prstGeom>
            <a:ln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Blende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Öffnung in der Linse, die die Menge des einfallenden Lichts regelt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Angegeben als f-Wert (Verhältnis von Brennweite zu Blendenöffnung)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Blendenwert * √2 → eine Belichtungsstufe heller (f/1.4, f/2.0, f/2.8, f/4.0, f/5.6, ...)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Beeinflusst auch Schärfentiefe (weiter offen → geringere Schärfentiefe)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Zu kleine Blende vermindert Bildqualität durch chromatische Abberation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490320" y="3108960"/>
            <a:ext cx="237744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F/1.8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2" name="CustomShape 4"/>
          <p:cNvSpPr/>
          <p:nvPr/>
        </p:nvSpPr>
        <p:spPr>
          <a:xfrm>
            <a:off x="2959200" y="3108960"/>
            <a:ext cx="237744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F/5.6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CustomShape 5"/>
          <p:cNvSpPr/>
          <p:nvPr/>
        </p:nvSpPr>
        <p:spPr>
          <a:xfrm>
            <a:off x="5428080" y="3108960"/>
            <a:ext cx="2377440" cy="20116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f/16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Lichtempfindlichkeit (ISO)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Lichtempfindlichkeit des Sensors oder Films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Basiswert 100; Doppelter Wert → eine Blendenstufe heller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Beeinflusst neben Helligkeit auch das Bildrauschen (je höher desto mehr)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490320" y="231696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ISO 100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2959200" y="231696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ISO 800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5428080" y="231696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ISO 3200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490320" y="393192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ISO 100 Detail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2959200" y="393192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ISO 800 Detail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5428080" y="3931920"/>
            <a:ext cx="2377440" cy="15235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ISO 3200 Detail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Belichtung einstellen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  <a:ea typeface="Noto Sans CJK SC Regular"/>
              </a:rPr>
              <a:t>Manueller Modus (</a:t>
            </a:r>
            <a:r>
              <a:rPr b="1" lang="en-US" sz="2200" spc="-1" strike="noStrike">
                <a:latin typeface="Frutiger Next LT W1G"/>
              </a:rPr>
              <a:t>‘M’</a:t>
            </a:r>
            <a:r>
              <a:rPr b="0" lang="en-US" sz="2200" spc="-1" strike="noStrike">
                <a:latin typeface="Frutiger Next LT W1G"/>
              </a:rPr>
              <a:t>)</a:t>
            </a:r>
            <a:r>
              <a:rPr b="0" lang="en-US" sz="2200" spc="-1" strike="noStrike">
                <a:latin typeface="Frutiger Next LT W1G"/>
              </a:rPr>
              <a:t>: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Belichtungszeit, Blende und ISO werden manuell eingestellt</a:t>
            </a:r>
            <a:endParaRPr b="0" lang="en-US" sz="18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Korrekte Belichtung muss gemessen werden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Lichtmeter misst Helligkeit und gibt an, ob es korrekt belichtet ist (Abb. 1)</a:t>
            </a:r>
            <a:endParaRPr b="0" lang="en-US" sz="22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Bei spiegellosen Kameras: Live-Histogramm (Abb. 2)</a:t>
            </a:r>
            <a:endParaRPr b="0" lang="en-US" sz="2200" spc="-1" strike="noStrike">
              <a:latin typeface="Frutiger Next LT W1G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1099440" y="3200400"/>
            <a:ext cx="3153600" cy="192024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Lichtmeter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4572000" y="3418200"/>
            <a:ext cx="2949120" cy="1408680"/>
          </a:xfrm>
          <a:prstGeom prst="rect">
            <a:avLst/>
          </a:prstGeom>
          <a:ln w="29160">
            <a:solidFill>
              <a:srgbClr val="000000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04000" y="82080"/>
            <a:ext cx="9071640" cy="72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latin typeface="Frutiger Next LT W1G Medium"/>
              </a:rPr>
              <a:t>Automatikmodi</a:t>
            </a:r>
            <a:endParaRPr b="0" lang="en-US" sz="3600" spc="-1" strike="noStrike">
              <a:latin typeface="Frutiger Next LT W1G Medium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504000" y="914400"/>
            <a:ext cx="9071640" cy="402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Zeitautomatik (Aperture Priority, </a:t>
            </a:r>
            <a:r>
              <a:rPr b="1" lang="en-US" sz="2200" spc="-1" strike="noStrike">
                <a:latin typeface="Frutiger Next LT W1G"/>
              </a:rPr>
              <a:t>‘A’</a:t>
            </a:r>
            <a:r>
              <a:rPr b="0" lang="en-US" sz="2200" spc="-1" strike="noStrike">
                <a:latin typeface="Frutiger Next LT W1G"/>
              </a:rPr>
              <a:t>)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Blende wird manuell eingestellt, Belichtungszeit wird automatisch angepasst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Blendenautomatik (Shutter Priority, </a:t>
            </a:r>
            <a:r>
              <a:rPr b="1" lang="en-US" sz="2200" spc="-1" strike="noStrike">
                <a:latin typeface="Frutiger Next LT W1G"/>
              </a:rPr>
              <a:t>‘S’</a:t>
            </a:r>
            <a:r>
              <a:rPr b="0" lang="en-US" sz="2200" spc="-1" strike="noStrike">
                <a:latin typeface="Frutiger Next LT W1G"/>
              </a:rPr>
              <a:t>)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Belichtungszeit wird manuell eingestellt, Blende wird automatisch angepasst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Programmautomatik (</a:t>
            </a:r>
            <a:r>
              <a:rPr b="1" lang="en-US" sz="2200" spc="-1" strike="noStrike">
                <a:latin typeface="Frutiger Next LT W1G"/>
              </a:rPr>
              <a:t>‘P’</a:t>
            </a:r>
            <a:r>
              <a:rPr b="0" lang="en-US" sz="2200" spc="-1" strike="noStrike">
                <a:latin typeface="Frutiger Next LT W1G"/>
              </a:rPr>
              <a:t>)</a:t>
            </a:r>
            <a:endParaRPr b="0" lang="en-US" sz="2200" spc="-1" strike="noStrike">
              <a:latin typeface="Frutiger Next LT W1G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Frutiger Next LT W1G"/>
              </a:rPr>
              <a:t>Blende und Belichtungszeit werden automatisch eingestellt</a:t>
            </a:r>
            <a:endParaRPr b="0" lang="en-US" sz="1800" spc="-1" strike="noStrike">
              <a:latin typeface="Frutiger Next LT W1G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Frutiger Next LT W1G"/>
              </a:rPr>
              <a:t>Auto-ISO kann in jedem Modus zusätzlich aktiviert werden</a:t>
            </a:r>
            <a:endParaRPr b="0" lang="en-US" sz="2200" spc="-1" strike="noStrike">
              <a:latin typeface="Frutiger Next LT W1G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4854</TotalTime>
  <Application>LibreOffice/6.4.5.1$Linux_X86_64 LibreOffice_project/40$Build-1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2020-12-27T22:20:30Z</dcterms:modified>
  <cp:revision>120</cp:revision>
  <dc:subject/>
  <dc:title/>
</cp:coreProperties>
</file>